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4"/>
  </p:notesMasterIdLst>
  <p:sldIdLst>
    <p:sldId id="411" r:id="rId2"/>
    <p:sldId id="418" r:id="rId3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1" autoAdjust="0"/>
    <p:restoredTop sz="90164" autoAdjust="0"/>
  </p:normalViewPr>
  <p:slideViewPr>
    <p:cSldViewPr snapToGrid="0">
      <p:cViewPr varScale="1">
        <p:scale>
          <a:sx n="85" d="100"/>
          <a:sy n="85" d="100"/>
        </p:scale>
        <p:origin x="9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18081-C081-4978-A954-D8EC616521D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0A94B-9E2E-43DA-AEFD-3CC7A587C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69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34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410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845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6664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584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179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03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6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10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0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7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80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2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76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31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9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25833" y="188259"/>
            <a:ext cx="40040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fontAlgn="ctr"/>
            <a:r>
              <a:rPr lang="fa-IR" sz="1600" b="1" dirty="0">
                <a:solidFill>
                  <a:srgbClr val="000000"/>
                </a:solidFill>
                <a:latin typeface="B Titr"/>
                <a:cs typeface="B Titr" pitchFamily="2" charset="-78"/>
              </a:rPr>
              <a:t>نام و نام خانوادگی: </a:t>
            </a:r>
            <a:r>
              <a:rPr lang="fa-IR" sz="1600" b="1" dirty="0">
                <a:solidFill>
                  <a:srgbClr val="FF0000"/>
                </a:solidFill>
                <a:latin typeface="B Titr"/>
                <a:cs typeface="B Titr" pitchFamily="2" charset="-78"/>
              </a:rPr>
              <a:t>........</a:t>
            </a:r>
          </a:p>
        </p:txBody>
      </p:sp>
      <p:sp>
        <p:nvSpPr>
          <p:cNvPr id="2" name="Rectangle 1"/>
          <p:cNvSpPr/>
          <p:nvPr/>
        </p:nvSpPr>
        <p:spPr>
          <a:xfrm>
            <a:off x="372338" y="17517"/>
            <a:ext cx="66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/>
              <a:t>1/00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60304" y="6306661"/>
            <a:ext cx="228600" cy="1882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744904"/>
              </p:ext>
            </p:extLst>
          </p:nvPr>
        </p:nvGraphicFramePr>
        <p:xfrm>
          <a:off x="180397" y="3098400"/>
          <a:ext cx="11831206" cy="369541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831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5413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r>
                        <a:rPr lang="fa-IR" sz="1400" b="0" dirty="0">
                          <a:solidFill>
                            <a:srgbClr val="FF0000"/>
                          </a:solidFill>
                          <a:cs typeface="B Titr" pitchFamily="2" charset="-78"/>
                        </a:rPr>
                        <a:t>سوابق کاری</a:t>
                      </a:r>
                      <a:r>
                        <a:rPr lang="fa-IR" sz="1400" b="0" baseline="0" dirty="0">
                          <a:solidFill>
                            <a:srgbClr val="FF0000"/>
                          </a:solidFill>
                          <a:cs typeface="B Titr" pitchFamily="2" charset="-78"/>
                        </a:rPr>
                        <a:t> و  </a:t>
                      </a:r>
                      <a:r>
                        <a:rPr lang="fa-IR" sz="1400" b="0" dirty="0">
                          <a:solidFill>
                            <a:srgbClr val="FF0000"/>
                          </a:solidFill>
                          <a:cs typeface="B Titr" pitchFamily="2" charset="-78"/>
                        </a:rPr>
                        <a:t>تجربی: 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baseline="0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ـ  ....................................................................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baseline="0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ـ .....................................................................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b="1" baseline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دوره های تخصصی : 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ـ .........................................................................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b="1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baseline="0" dirty="0">
                          <a:solidFill>
                            <a:srgbClr val="FF0000"/>
                          </a:solidFill>
                          <a:cs typeface="B Titr" panose="00000700000000000000" pitchFamily="2" charset="-78"/>
                        </a:rPr>
                        <a:t>تالیفات و مقالات: </a:t>
                      </a: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............................................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baseline="0" dirty="0">
                          <a:solidFill>
                            <a:srgbClr val="FF0000"/>
                          </a:solidFill>
                          <a:cs typeface="B Titr" panose="00000700000000000000" pitchFamily="2" charset="-78"/>
                        </a:rPr>
                        <a:t>افتخارات : 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ـ تقدیرنامه در حوزه تخصصی درخواستی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**سرفصل هر درس مورد تقاضا در ستون دروس مورد تقاضا حتما هایپرلینک شود.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سرفصل دروس را از پرتال دانشگاه قسمت برنامه‌ریزی درسی ـ سرفصل رشته‌های مصوب دریافت نمایید.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مستندات کلیه مطالب در پاورپوینت می بایست در پرونده ارسالی متقاضی جهت طرح در کمیته علمی تخصصی موجود باشد.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تعداد دروس درخواستی حداکثر 6 درس باشد.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911371" y="17517"/>
            <a:ext cx="6087740" cy="762154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defTabSz="914400" rtl="1">
              <a:lnSpc>
                <a:spcPct val="160000"/>
              </a:lnSpc>
              <a:spcBef>
                <a:spcPct val="0"/>
              </a:spcBef>
              <a:defRPr/>
            </a:pPr>
            <a:r>
              <a:rPr lang="fa-IR" sz="1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B Titr" pitchFamily="2" charset="-78"/>
              </a:rPr>
              <a:t>متقاضی تدریس تجربی گروه  صنعت /فرهنگ و هنر /مدیریت و خدمات اجتماعی</a:t>
            </a:r>
            <a:endParaRPr lang="en-US" sz="1600" b="1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B Titr" pitchFamily="2" charset="-78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071495"/>
              </p:ext>
            </p:extLst>
          </p:nvPr>
        </p:nvGraphicFramePr>
        <p:xfrm>
          <a:off x="185509" y="1014579"/>
          <a:ext cx="11775577" cy="2059686"/>
        </p:xfrm>
        <a:graphic>
          <a:graphicData uri="http://schemas.openxmlformats.org/drawingml/2006/table">
            <a:tbl>
              <a:tblPr rtl="1" lastCol="1"/>
              <a:tblGrid>
                <a:gridCol w="436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3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09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0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33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10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031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178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79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0756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سال تولد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رشته تحصیلی 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baseline="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B Titr"/>
                        </a:rPr>
                        <a:t>مدرك تحصيلي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محل اخذ مدرک 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حوزه تخصصی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سابقه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(سال)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Titr" pitchFamily="2" charset="-78"/>
                        </a:rPr>
                        <a:t>نام استان/مرکز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Titr" pitchFamily="2" charset="-78"/>
                        </a:rPr>
                        <a:t>دروس مورد تقاضا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Titr" panose="00000700000000000000" pitchFamily="2" charset="-78"/>
                        </a:rPr>
                        <a:t>نظری</a:t>
                      </a:r>
                      <a:br>
                        <a:rPr kumimoji="0" lang="fa-I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Titr" panose="00000700000000000000" pitchFamily="2" charset="-78"/>
                        </a:rPr>
                      </a:br>
                      <a:r>
                        <a:rPr kumimoji="0" lang="fa-I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Titr" panose="00000700000000000000" pitchFamily="2" charset="-78"/>
                        </a:rPr>
                        <a:t>(ساعت)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Titr" panose="00000700000000000000" pitchFamily="2" charset="-78"/>
                        </a:rPr>
                        <a:t>عملی</a:t>
                      </a:r>
                    </a:p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Titr" panose="00000700000000000000" pitchFamily="2" charset="-78"/>
                        </a:rPr>
                        <a:t>(ساعت)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Titr" panose="00000700000000000000" pitchFamily="2" charset="-78"/>
                        </a:rPr>
                        <a:t>مقطع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>
                          <a:latin typeface="Calibri"/>
                          <a:ea typeface="Calibri"/>
                          <a:cs typeface="B Titr" pitchFamily="2" charset="-78"/>
                        </a:rPr>
                        <a:t>رأی کمیته</a:t>
                      </a:r>
                      <a:endParaRPr lang="en-US" sz="1200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>
                          <a:latin typeface="Calibri"/>
                          <a:ea typeface="Calibri"/>
                          <a:cs typeface="B Titr" pitchFamily="2" charset="-78"/>
                        </a:rPr>
                        <a:t>رأی کمیسیون</a:t>
                      </a:r>
                      <a:endParaRPr lang="en-US" sz="1200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l"/>
                        </a:tabLst>
                      </a:pPr>
                      <a:endParaRPr lang="en-US" sz="1200" b="1" kern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دانشگاه .......</a:t>
                      </a:r>
                      <a:endParaRPr lang="fa-IR" sz="12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.......................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.......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r>
                        <a:rPr kumimoji="0" lang="fa-I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Nazanin" pitchFamily="2" charset="-78"/>
                        </a:rPr>
                        <a:t>......../ علمی کاربردی ...........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r>
                        <a:rPr lang="fa-IR" sz="1200" b="1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1ـ ......................  **</a:t>
                      </a: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r>
                        <a:rPr lang="fa-IR" sz="1200" b="1" baseline="0" dirty="0">
                          <a:effectLst/>
                          <a:latin typeface="Arial"/>
                          <a:ea typeface="Times New Roman"/>
                          <a:cs typeface="B Nazanin" pitchFamily="2" charset="-78"/>
                        </a:rPr>
                        <a:t>کاردانی</a:t>
                      </a: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l"/>
                        </a:tabLst>
                      </a:pPr>
                      <a:endParaRPr lang="en-US" sz="1200" b="1" kern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endParaRPr kumimoji="0" lang="fa-I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111760" algn="r"/>
                        </a:tabLst>
                        <a:defRPr/>
                      </a:pPr>
                      <a:r>
                        <a:rPr lang="fa-IR" sz="1200" b="1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2ـ .....................................</a:t>
                      </a: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200" b="1" baseline="0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896031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l"/>
                        </a:tabLst>
                      </a:pPr>
                      <a:endParaRPr lang="en-US" sz="1200" b="1" kern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endParaRPr kumimoji="0" lang="fa-I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r>
                        <a:rPr lang="fa-IR" sz="1200" b="1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3ـ ....................................</a:t>
                      </a: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200" b="1" baseline="0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3375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l"/>
                        </a:tabLst>
                      </a:pPr>
                      <a:endParaRPr lang="en-US" sz="1200" b="1" kern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cs typeface="B Nazanin" panose="00000400000000000000" pitchFamily="2" charset="-78"/>
                        </a:rPr>
                        <a:t>دانشگاه .......</a:t>
                      </a:r>
                      <a:endParaRPr lang="fa-IR" sz="12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endParaRPr kumimoji="0" lang="fa-I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111760" algn="r"/>
                        </a:tabLst>
                        <a:defRPr/>
                      </a:pPr>
                      <a:r>
                        <a:rPr lang="fa-IR" sz="1200" b="1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4ـ ..................</a:t>
                      </a: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111760" algn="r"/>
                        </a:tabLst>
                        <a:defRPr/>
                      </a:pPr>
                      <a:r>
                        <a:rPr lang="fa-IR" sz="1200" b="1" baseline="0" dirty="0">
                          <a:effectLst/>
                          <a:latin typeface="Arial"/>
                          <a:ea typeface="Times New Roman"/>
                          <a:cs typeface="B Nazanin" pitchFamily="2" charset="-78"/>
                        </a:rPr>
                        <a:t>کارشناسی</a:t>
                      </a: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621616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l"/>
                        </a:tabLst>
                      </a:pPr>
                      <a:endParaRPr lang="en-US" sz="1200" b="1" kern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دانشگاه .......</a:t>
                      </a:r>
                      <a:endParaRPr lang="fa-IR" sz="12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457200" rtl="1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endParaRPr kumimoji="0" lang="fa-I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111760" algn="r"/>
                        </a:tabLst>
                        <a:defRPr/>
                      </a:pPr>
                      <a:endParaRPr lang="fa-IR" sz="1200" b="1" kern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111760" algn="r"/>
                        </a:tabLst>
                        <a:defRPr/>
                      </a:pPr>
                      <a:endParaRPr lang="fa-IR" sz="1200" b="1" baseline="0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38191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l"/>
                        </a:tabLst>
                      </a:pPr>
                      <a:endParaRPr lang="en-US" sz="1200" b="1" kern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endParaRPr kumimoji="0" lang="fa-I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111760" algn="r"/>
                        </a:tabLst>
                        <a:defRPr/>
                      </a:pPr>
                      <a:endParaRPr lang="fa-IR" sz="1200" b="1" kern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111760" algn="r"/>
                        </a:tabLst>
                        <a:defRPr/>
                      </a:pPr>
                      <a:endParaRPr lang="fa-IR" sz="1200" b="1" baseline="0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58201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8142" r="10152" b="17512"/>
          <a:stretch/>
        </p:blipFill>
        <p:spPr>
          <a:xfrm>
            <a:off x="8414793" y="47733"/>
            <a:ext cx="810229" cy="91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466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60304" y="6306661"/>
            <a:ext cx="228600" cy="1882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445458"/>
              </p:ext>
            </p:extLst>
          </p:nvPr>
        </p:nvGraphicFramePr>
        <p:xfrm>
          <a:off x="180397" y="1573390"/>
          <a:ext cx="11831206" cy="45988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831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98810">
                <a:tc>
                  <a:txBody>
                    <a:bodyPr/>
                    <a:lstStyle/>
                    <a:p>
                      <a:pPr algn="r" rtl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a-I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دوره های تخصصی : </a:t>
                      </a:r>
                      <a:r>
                        <a:rPr lang="fa-IR" sz="1400" b="1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طراحی صفحات وب(32 ساعت)ـ اصول حسابداری(3 ساعت) ـ سیستم اتوماسیون اداری(30ساعت) ـ فراگیری سیستم لینوکس مقدماتی (40 ساعت)ـ مهندسی کیفیت و مهندسی مجدد(48 ساعت) ـ</a:t>
                      </a:r>
                      <a:r>
                        <a:rPr lang="en-US" sz="1400" b="1" kern="1200" baseline="0" noProof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powerpoint</a:t>
                      </a:r>
                      <a:r>
                        <a:rPr lang="fa-IR" sz="1400" b="1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(20 ساعت) ـ بانک اطلاعات </a:t>
                      </a:r>
                      <a:r>
                        <a:rPr lang="en-US" sz="1400" b="1" kern="1200" baseline="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ACCESS</a:t>
                      </a:r>
                      <a:r>
                        <a:rPr lang="fa-IR" sz="1400" b="1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(26 ساعت) ـ </a:t>
                      </a:r>
                      <a:r>
                        <a:rPr lang="en-US" sz="1400" b="1" kern="1200" baseline="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WORD</a:t>
                      </a:r>
                      <a:r>
                        <a:rPr lang="fa-IR" sz="1400" b="1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(26 ساعت) ـ صفحه گسترده</a:t>
                      </a:r>
                      <a:r>
                        <a:rPr lang="en-US" sz="1400" b="1" kern="1200" baseline="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EXCEL</a:t>
                      </a:r>
                      <a:r>
                        <a:rPr lang="fa-IR" sz="1400" b="1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(26 ساعت) ـ مفاهیم پایه فناوری اطلاعات و ارتباطات </a:t>
                      </a:r>
                      <a:r>
                        <a:rPr lang="en-US" sz="1400" b="1" kern="1200" baseline="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INTERNET</a:t>
                      </a:r>
                      <a:r>
                        <a:rPr lang="fa-IR" sz="1400" b="1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(26 ساعت) ـ امنیت ملی (10 ساعت) ـ مدیریت بحران در زلزله( 6 ساعت) ـ اصول امداد و کمکهای اولیه(6 ساعت) ـ مهارت کسب و کار( 5 ساعت) ـ اموزش کاربردی نرم افزار متلب(2 ساعت) ـ </a:t>
                      </a: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شیوه و فنون تدریس (12 ساعت) ـ </a:t>
                      </a:r>
                      <a:endParaRPr lang="fa-IR" sz="1400" b="1" kern="1200" baseline="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baseline="0" dirty="0">
                          <a:solidFill>
                            <a:srgbClr val="FF0000"/>
                          </a:solidFill>
                          <a:cs typeface="B Titr" panose="00000700000000000000" pitchFamily="2" charset="-78"/>
                        </a:rPr>
                        <a:t>تالیفات و مقالات: </a:t>
                      </a: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مقاله با عنوان" برای مدیریت 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PSO</a:t>
                      </a: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ارائه یک روش زمانبندی چند هدفه وظایف با استفاده از الگوریتم کارها در پردازش موازی" (سومین کنفرانس بین‌‌المللی مهندسی برق، </a:t>
                      </a:r>
                    </a:p>
                    <a:p>
                      <a:pPr marL="0" marR="0" lvl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کامپیوتر، مکانیک و هوش مصنوعی سال 2023) مقاله تبیین مدل کارت امتیازی فناوری اطلاعات(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ITBSC</a:t>
                      </a: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) با استفاده معادلات ساختاری در فصلنامه گستره سبز انفورماتیک مهر 1392ـ جزوه راهنمای نرم افزار کمک آموزشی نت آپ (آموزش و پرورش منطقه 7 تهران تیر 1384)ـ جزوه فصل اول کتاب 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PCINTERN</a:t>
                      </a: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(آموزش و پرورش منطقه 7 تهران مرداد 1387) 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baseline="0" dirty="0">
                          <a:solidFill>
                            <a:srgbClr val="FF0000"/>
                          </a:solidFill>
                          <a:cs typeface="B Titr" panose="00000700000000000000" pitchFamily="2" charset="-78"/>
                        </a:rPr>
                        <a:t>افتخارات : 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ـ تقدیرنامه از رئیس دانشکده فنی و حرفه‌ای شمسی‌پورسالهای 1392ـ1395ـ1400 و 1401 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ـ تقدیرنامه از مدیرکل دفتر فناوری اطلاعات و ارتباطات دانشگاه جامع علمی کاربردی  سال 1398 و 1399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ـ تقدیرنامه از مدیرکل دفتر فناوری اطلاعات و ارتباطات دانشگاه </a:t>
                      </a:r>
                      <a:r>
                        <a:rPr lang="fa-IR" sz="1400" b="1" baseline="0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فنی و حرفه‌ای </a:t>
                      </a: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سال 1394 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ـ تقدیرنامه از رئیس مرکز آمار و فناوری اطلاعات وزارت اموزش و پرورش سال 1391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baseline="0" dirty="0">
                          <a:solidFill>
                            <a:srgbClr val="FF0000"/>
                          </a:solidFill>
                          <a:cs typeface="B Titr" panose="00000700000000000000" pitchFamily="2" charset="-78"/>
                        </a:rPr>
                        <a:t>تایید صلاحیت عمومی : </a:t>
                      </a:r>
                      <a:r>
                        <a:rPr lang="fa-IR" sz="1400" b="1" baseline="0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دارد                              در حال بررسی </a:t>
                      </a:r>
                    </a:p>
                    <a:p>
                      <a:pPr marL="0" marR="0" lvl="0" indent="0" algn="just" defTabSz="457200" rtl="1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نمره مصاحبه: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7678651" y="5088261"/>
            <a:ext cx="228600" cy="188259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9713571" y="5088262"/>
            <a:ext cx="228600" cy="1882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911371" y="17517"/>
            <a:ext cx="4809506" cy="762154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6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B Titr" pitchFamily="2" charset="-78"/>
              </a:rPr>
              <a:t>متقاضی تدریس تجربی گروه  صنعت </a:t>
            </a:r>
            <a:endParaRPr kumimoji="0" lang="en-US" sz="16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rebuchet MS" panose="020B0603020202020204"/>
              <a:ea typeface="+mn-ea"/>
              <a:cs typeface="B Titr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25833" y="188259"/>
            <a:ext cx="40040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fontAlgn="ctr"/>
            <a:r>
              <a:rPr lang="fa-IR" sz="1600" b="1" dirty="0">
                <a:solidFill>
                  <a:srgbClr val="000000"/>
                </a:solidFill>
                <a:latin typeface="B Titr"/>
                <a:cs typeface="B Titr" pitchFamily="2" charset="-78"/>
              </a:rPr>
              <a:t>نام و نام خانوادگی: </a:t>
            </a:r>
            <a:r>
              <a:rPr lang="fa-IR" sz="1600" b="1" dirty="0">
                <a:solidFill>
                  <a:srgbClr val="FF0000"/>
                </a:solidFill>
                <a:latin typeface="B Titr"/>
                <a:cs typeface="B Titr" pitchFamily="2" charset="-78"/>
              </a:rPr>
              <a:t>........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8142" r="10152" b="17512"/>
          <a:stretch/>
        </p:blipFill>
        <p:spPr>
          <a:xfrm>
            <a:off x="8414793" y="47733"/>
            <a:ext cx="810229" cy="91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2851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FF0000"/>
      </a:hlink>
      <a:folHlink>
        <a:srgbClr val="FF000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25597</TotalTime>
  <Words>485</Words>
  <Application>Microsoft Office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B Nazanin</vt:lpstr>
      <vt:lpstr>B Titr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rastegari</dc:creator>
  <cp:lastModifiedBy>arjmand</cp:lastModifiedBy>
  <cp:revision>3304</cp:revision>
  <cp:lastPrinted>2022-10-23T07:53:08Z</cp:lastPrinted>
  <dcterms:created xsi:type="dcterms:W3CDTF">2017-11-06T09:39:06Z</dcterms:created>
  <dcterms:modified xsi:type="dcterms:W3CDTF">2025-01-06T08:43:15Z</dcterms:modified>
</cp:coreProperties>
</file>